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845" r:id="rId3"/>
    <p:sldId id="263" r:id="rId4"/>
    <p:sldId id="777" r:id="rId5"/>
    <p:sldId id="778" r:id="rId6"/>
    <p:sldId id="832" r:id="rId7"/>
    <p:sldId id="833" r:id="rId8"/>
    <p:sldId id="834" r:id="rId9"/>
    <p:sldId id="835" r:id="rId10"/>
    <p:sldId id="836" r:id="rId11"/>
    <p:sldId id="837" r:id="rId12"/>
    <p:sldId id="838" r:id="rId13"/>
    <p:sldId id="791" r:id="rId14"/>
    <p:sldId id="846" r:id="rId15"/>
    <p:sldId id="847" r:id="rId16"/>
    <p:sldId id="848" r:id="rId17"/>
    <p:sldId id="849" r:id="rId18"/>
    <p:sldId id="850" r:id="rId19"/>
    <p:sldId id="851" r:id="rId20"/>
    <p:sldId id="852" r:id="rId21"/>
    <p:sldId id="853" r:id="rId22"/>
    <p:sldId id="854" r:id="rId23"/>
    <p:sldId id="830" r:id="rId24"/>
    <p:sldId id="793" r:id="rId25"/>
    <p:sldId id="794" r:id="rId26"/>
    <p:sldId id="795" r:id="rId27"/>
    <p:sldId id="796" r:id="rId28"/>
    <p:sldId id="797" r:id="rId29"/>
    <p:sldId id="798" r:id="rId30"/>
    <p:sldId id="799" r:id="rId31"/>
    <p:sldId id="841" r:id="rId32"/>
    <p:sldId id="801" r:id="rId33"/>
    <p:sldId id="802" r:id="rId34"/>
    <p:sldId id="803" r:id="rId35"/>
    <p:sldId id="842" r:id="rId36"/>
    <p:sldId id="805" r:id="rId37"/>
    <p:sldId id="806" r:id="rId38"/>
    <p:sldId id="807" r:id="rId39"/>
    <p:sldId id="808" r:id="rId40"/>
    <p:sldId id="809" r:id="rId41"/>
    <p:sldId id="810" r:id="rId42"/>
    <p:sldId id="811" r:id="rId43"/>
    <p:sldId id="812" r:id="rId44"/>
    <p:sldId id="813" r:id="rId45"/>
    <p:sldId id="843" r:id="rId46"/>
    <p:sldId id="855" r:id="rId47"/>
    <p:sldId id="818" r:id="rId48"/>
    <p:sldId id="819" r:id="rId49"/>
    <p:sldId id="820" r:id="rId50"/>
    <p:sldId id="856" r:id="rId5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https://pixabay.com/p-33521/?no_redirect</a:t>
            </a:r>
          </a:p>
          <a:p>
            <a:r>
              <a:rPr lang="en-US" dirty="0" smtClean="0"/>
              <a:t>http://www.clipartkid.com/database-symbol-clip-art-at-clker-com-vector-clip-art-online-QMSKDE-clipart/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8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https://pixabay.com/p-33521/?no_redirect</a:t>
            </a:r>
          </a:p>
          <a:p>
            <a:r>
              <a:rPr lang="en-US" dirty="0" smtClean="0"/>
              <a:t>http://www.clipartkid.com/database-symbol-clip-art-at-clker-com-vector-clip-art-online-QMSKDE-clipart/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6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16 – File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8" name="Rounded Rectangle 17"/>
          <p:cNvSpPr/>
          <p:nvPr/>
        </p:nvSpPr>
        <p:spPr>
          <a:xfrm flipH="1">
            <a:off x="5361852" y="3075671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4895929" y="409979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flipH="1">
            <a:off x="4895928" y="512392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flipH="1">
            <a:off x="5596128" y="5130023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92238" y="2964221"/>
            <a:ext cx="242011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double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240" y="3988349"/>
            <a:ext cx="242011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single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240" y="5130023"/>
            <a:ext cx="242011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both single and double quotes (works when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2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Escape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622715"/>
              </p:ext>
            </p:extLst>
          </p:nvPr>
        </p:nvGraphicFramePr>
        <p:xfrm>
          <a:off x="457200" y="2356464"/>
          <a:ext cx="8229600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1488"/>
                <a:gridCol w="546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Escape Sequence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\'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single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</a:t>
                      </a:r>
                      <a:r>
                        <a:rPr lang="en-US" sz="2800" baseline="0" dirty="0" smtClean="0"/>
                        <a:t> a double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backslash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tab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new line (“enter”)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tI'm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tabbed in."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I'm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tabbed 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split\non a line."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split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 a 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\\ a \\ cat."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\ a \ 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7267" y="6561298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1607" y="2413097"/>
            <a:ext cx="197533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1607" y="3716722"/>
            <a:ext cx="248660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newline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1606" y="5217256"/>
            <a:ext cx="34741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single backslash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8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826364"/>
            <a:ext cx="8564880" cy="1143000"/>
          </a:xfrm>
        </p:spPr>
        <p:txBody>
          <a:bodyPr/>
          <a:lstStyle/>
          <a:p>
            <a:r>
              <a:rPr lang="en-US" sz="4000" dirty="0" smtClean="0"/>
              <a:t>How Python Handles Escape 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7240" cy="4156799"/>
          </a:xfrm>
        </p:spPr>
        <p:txBody>
          <a:bodyPr/>
          <a:lstStyle/>
          <a:p>
            <a:r>
              <a:rPr lang="en-US" dirty="0" smtClean="0"/>
              <a:t>Escape </a:t>
            </a:r>
            <a:r>
              <a:rPr lang="en-US" dirty="0"/>
              <a:t>sequences look like two characters to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Python treats them as a </a:t>
            </a:r>
            <a:r>
              <a:rPr lang="en-US" u="sng" dirty="0" smtClean="0"/>
              <a:t>single</a:t>
            </a:r>
            <a:r>
              <a:rPr lang="en-US" dirty="0" smtClean="0"/>
              <a:t> character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example1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"dog\n"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example2 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tcat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5724" y="4620766"/>
          <a:ext cx="3989752" cy="13525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864688" y="4620766"/>
          <a:ext cx="3989752" cy="13525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37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break a string into individual pieces</a:t>
            </a:r>
          </a:p>
          <a:p>
            <a:pPr lvl="1"/>
            <a:r>
              <a:rPr lang="en-US" sz="3200" dirty="0" smtClean="0"/>
              <a:t>That you can then loop over!</a:t>
            </a:r>
          </a:p>
          <a:p>
            <a:endParaRPr lang="en-US" dirty="0"/>
          </a:p>
          <a:p>
            <a:r>
              <a:rPr lang="en-US" dirty="0" smtClean="0"/>
              <a:t>The function is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, and it has two ways it can be used:</a:t>
            </a:r>
          </a:p>
          <a:p>
            <a:pPr lvl="1"/>
            <a:r>
              <a:rPr lang="en-US" sz="3200" dirty="0" smtClean="0"/>
              <a:t>Break the string up by its whitespace</a:t>
            </a:r>
          </a:p>
          <a:p>
            <a:pPr lvl="1"/>
            <a:r>
              <a:rPr lang="en-US" sz="3200" dirty="0" smtClean="0"/>
              <a:t>Break the string up by a specific character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no arguments will </a:t>
            </a:r>
            <a:br>
              <a:rPr lang="en-US" dirty="0" smtClean="0"/>
            </a:br>
            <a:r>
              <a:rPr lang="en-US" dirty="0" smtClean="0"/>
              <a:t>split on all of the whitespace in a string</a:t>
            </a:r>
          </a:p>
          <a:p>
            <a:pPr lvl="1"/>
            <a:r>
              <a:rPr lang="en-US" sz="3200" dirty="0" smtClean="0"/>
              <a:t>Even the “interior” whitespace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line = "hello world this is my song\n"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['hello', 'world', 'this', 'is', 'my', 'song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love\t\t\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nwhitespace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['I', 'love', 'whitespace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4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9232" y="5965838"/>
            <a:ext cx="568756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notice that it didn’t remove the whitespace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3385286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flipH="1">
            <a:off x="4885944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6183350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1856347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flipH="1">
            <a:off x="2497797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44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/>
              <a:t>Split </a:t>
            </a:r>
            <a:r>
              <a:rPr lang="en-US" dirty="0" smtClean="0"/>
              <a:t>this </a:t>
            </a:r>
            <a:r>
              <a:rPr lang="en-US" dirty="0"/>
              <a:t>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Split this string on the double t’s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73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Using it to iterate over a list</a:t>
            </a:r>
          </a:p>
          <a:p>
            <a:pPr lvl="1"/>
            <a:r>
              <a:rPr lang="en-US" sz="2800" dirty="0" smtClean="0"/>
              <a:t>Using it for “counting” the number of actions</a:t>
            </a:r>
          </a:p>
          <a:p>
            <a:r>
              <a:rPr lang="en-US" sz="3200" dirty="0" smtClean="0"/>
              <a:t>The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 smtClean="0"/>
              <a:t>function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Three forms: one, two, or three numbers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06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Split this 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daft.split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Split this string on the double t’s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5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Splitting a string creates a list of smaller strings</a:t>
            </a:r>
          </a:p>
          <a:p>
            <a:pPr lvl="3"/>
            <a:endParaRPr lang="en-US" dirty="0"/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with a split string, we can iterate over each word (or token) in the string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marL="919163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piece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9191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something with each piece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8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how ill are all of your llamas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?"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token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token +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yhey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are ay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of your y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yamas?y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9968" y="5456467"/>
            <a:ext cx="6656832" cy="6617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remember,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makes the list</a:t>
            </a:r>
          </a:p>
          <a:p>
            <a:pPr algn="ctr"/>
            <a:r>
              <a:rPr lang="en-US" sz="17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17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17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17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  <a:endParaRPr lang="en-US" sz="17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008" y="4069628"/>
            <a:ext cx="44317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append a “y” to the front and end of each list element, then print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01184" y="3350250"/>
            <a:ext cx="1328928" cy="7828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1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use pretty simple input and output</a:t>
            </a:r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6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can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b="1" i="1" dirty="0" smtClean="0"/>
              <a:t>File </a:t>
            </a:r>
            <a:r>
              <a:rPr lang="en-US" b="1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83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Example: Word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“Reading” in a file using a word processor</a:t>
            </a:r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opened from hard disk</a:t>
            </a:r>
            <a:endParaRPr lang="en-US" sz="3200" dirty="0"/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 on hard disk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88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3" y="1619698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512836" flipH="1">
            <a:off x="2164655" y="675809"/>
            <a:ext cx="3975068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File opened from hard disk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Contents read into </a:t>
            </a:r>
            <a:r>
              <a:rPr lang="en-US" sz="2800" dirty="0" smtClean="0"/>
              <a:t>memory (RAM)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</a:t>
            </a:r>
            <a:r>
              <a:rPr lang="en-US" sz="2800" dirty="0" smtClean="0"/>
              <a:t>closed from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Changes are saved to </a:t>
            </a:r>
            <a:r>
              <a:rPr lang="en-US" sz="2800" dirty="0"/>
              <a:t>the copy </a:t>
            </a:r>
            <a:r>
              <a:rPr lang="en-US" sz="2800" dirty="0" smtClean="0"/>
              <a:t>in memory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Images from pixabay.com and clipartkid.com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5926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 Example: Word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“Writing”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2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287"/>
            <a:ext cx="3395757" cy="3384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281" y="1258784"/>
            <a:ext cx="2762360" cy="3048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32" y="1619698"/>
            <a:ext cx="1510891" cy="1899770"/>
          </a:xfrm>
          <a:prstGeom prst="rect">
            <a:avLst/>
          </a:prstGeom>
        </p:spPr>
      </p:pic>
      <p:sp>
        <p:nvSpPr>
          <p:cNvPr id="12" name="Circular Arrow 11"/>
          <p:cNvSpPr/>
          <p:nvPr/>
        </p:nvSpPr>
        <p:spPr>
          <a:xfrm rot="20638354">
            <a:off x="1788325" y="665110"/>
            <a:ext cx="4396645" cy="3079402"/>
          </a:xfrm>
          <a:prstGeom prst="circularArrow">
            <a:avLst>
              <a:gd name="adj1" fmla="val 10086"/>
              <a:gd name="adj2" fmla="val 1142319"/>
              <a:gd name="adj3" fmla="val 20550625"/>
              <a:gd name="adj4" fmla="val 12409380"/>
              <a:gd name="adj5" fmla="val 13672"/>
            </a:avLst>
          </a:prstGeom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957890" y="4453246"/>
            <a:ext cx="6941128" cy="201880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File opened on hard disk for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(Old contents are erased!)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Copy version in memory to hard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Close file on hard disk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3802676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RAM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0473" y="1263867"/>
            <a:ext cx="209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hard disk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15" y="1665564"/>
            <a:ext cx="1510891" cy="189977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Images from pixabay.com and clipartkid.com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5252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6827E-6 L -0.14392 -0.08765 C -0.17413 -0.10754 -0.2191 -0.11795 -0.26597 -0.11795 C -0.31979 -0.11795 -0.3625 -0.10754 -0.39271 -0.08765 L -0.53628 2.6827E-6 " pathEditMode="relative" rAng="0" ptsTypes="FffFF">
                                      <p:cBhvr>
                                        <p:cTn id="38" dur="2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3" y="-58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966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program object</a:t>
            </a:r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file object</a:t>
            </a:r>
          </a:p>
          <a:p>
            <a:pPr lvl="2"/>
            <a:r>
              <a:rPr lang="en-US" sz="2800" dirty="0" smtClean="0"/>
              <a:t>Reading from or writing to the file object</a:t>
            </a:r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 at the end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97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"numbers.dat"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"roster.txt"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file_name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3401568" y="2027585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38072" y="2062588"/>
            <a:ext cx="6467856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[, </a:t>
            </a:r>
            <a:r>
              <a:rPr lang="en-US" sz="2000" b="1" kern="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</p:txBody>
      </p:sp>
      <p:sp>
        <p:nvSpPr>
          <p:cNvPr id="7" name="Rounded Rectangle 6"/>
          <p:cNvSpPr/>
          <p:nvPr/>
        </p:nvSpPr>
        <p:spPr>
          <a:xfrm flipH="1">
            <a:off x="4998720" y="2027585"/>
            <a:ext cx="2621280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24576" y="4767836"/>
            <a:ext cx="360834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File being opened must be in the same folder as the Python file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3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1969364"/>
            <a:ext cx="8766048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"scores.txt"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"stats2.dat"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74033" y="4808712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2.5  8.1 7.6 3.2  3.2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8.0  8.0 8.0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3521" y="5039544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in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"myStuff.txt"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3"/>
            <a:endParaRPr lang="en-US" sz="1400" dirty="0" smtClean="0"/>
          </a:p>
          <a:p>
            <a:r>
              <a:rPr lang="en-US" dirty="0" smtClean="0"/>
              <a:t>Once the file is open and assigned to a variable,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6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Suzy 9.5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7.0 9.6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6.5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4.9 8.8\n789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Jenn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933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'123 Suzy 9.5 8.1 7.6 3.2\n456 Brad 7.0 9.6 6.5 4.9 8.8\n789 Jenn 8.0 8.0 8.0 8.0 7.5\n'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254" y="4786690"/>
            <a:ext cx="253581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the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read in as well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V="1">
            <a:off x="2201159" y="4185501"/>
            <a:ext cx="381785" cy="60118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201159" y="4087128"/>
            <a:ext cx="5679649" cy="6995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201159" y="3710820"/>
            <a:ext cx="2776194" cy="10758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5051270" y="328738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7978452" y="3663695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2514586" y="3663695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2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learn about escape sequences</a:t>
            </a:r>
          </a:p>
          <a:p>
            <a:pPr lvl="1"/>
            <a:r>
              <a:rPr lang="en-US" dirty="0"/>
              <a:t>What they </a:t>
            </a:r>
            <a:r>
              <a:rPr lang="en-US" dirty="0" smtClean="0"/>
              <a:t>are and why we need them</a:t>
            </a: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use them</a:t>
            </a:r>
          </a:p>
          <a:p>
            <a:r>
              <a:rPr lang="en-US" dirty="0" smtClean="0"/>
              <a:t>To </a:t>
            </a:r>
            <a:r>
              <a:rPr lang="en-US" dirty="0"/>
              <a:t>learn how to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To break a string into tokens</a:t>
            </a:r>
          </a:p>
          <a:p>
            <a:r>
              <a:rPr lang="en-US" dirty="0" smtClean="0"/>
              <a:t>To </a:t>
            </a:r>
            <a:r>
              <a:rPr lang="en-US" dirty="0"/>
              <a:t>be able </a:t>
            </a:r>
            <a:r>
              <a:rPr lang="en-US" dirty="0" smtClean="0"/>
              <a:t>to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a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in its </a:t>
            </a:r>
            <a:r>
              <a:rPr lang="en-US" dirty="0" smtClean="0"/>
              <a:t>data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616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Suzy 9.5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 3.1\n'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.6 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6.5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8.8</a:t>
            </a:r>
            <a:r>
              <a:rPr lang="pl-P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894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Suzy 9.5 8.1 7.6 3.2 3.1\n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.6 6.5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8.8\n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123 Suzy 9.5 8.1 7.6 3.1 3.2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456 Brad 7.0 9.6 6.5 4.9 8.8</a:t>
            </a:r>
          </a:p>
          <a:p>
            <a:pPr>
              <a:lnSpc>
                <a:spcPct val="90000"/>
              </a:lnSpc>
            </a:pPr>
            <a:r>
              <a:rPr lang="pl-PL" altLang="en-US" sz="2000" dirty="0">
                <a:latin typeface="Courier New" pitchFamily="49" charset="0"/>
              </a:rPr>
              <a:t>789 Jenn 8.0 8.0 8.0 8.0 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7267" y="6543577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087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to Read in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Remember,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are great for iterating</a:t>
            </a:r>
          </a:p>
          <a:p>
            <a:pPr lvl="3"/>
            <a:endParaRPr lang="en-US" dirty="0"/>
          </a:p>
          <a:p>
            <a:r>
              <a:rPr lang="en-US" dirty="0" smtClean="0"/>
              <a:t>With a list,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element of the list (in order)</a:t>
            </a:r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number generated by the range (in order)</a:t>
            </a:r>
          </a:p>
          <a:p>
            <a:r>
              <a:rPr lang="en-US" dirty="0" smtClean="0"/>
              <a:t>And with a file,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line of the file (in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9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Instead of reading them manually, use a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iterate through the file line by line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l-P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3.2 3.1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l-P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7.0 9.6 6.5 4.9 8.8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28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/>
              <a:t>Instead of reading them manually, use a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to iterate through the file line by line</a:t>
            </a:r>
          </a:p>
          <a:p>
            <a:pPr lvl="3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l-P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Suzy 9.5 8.1 7.6 3.2 3.1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pl-P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7.0 9.6 6.5 4.9 8.8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Jenn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14288" y="3640927"/>
            <a:ext cx="2816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why are there all these empty lines???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309616" y="4056426"/>
            <a:ext cx="804672" cy="22102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5212080" y="4056426"/>
            <a:ext cx="902208" cy="162504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5212080" y="4056426"/>
            <a:ext cx="902208" cy="101519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67856" y="4543985"/>
            <a:ext cx="2566416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now that we’re calling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400" dirty="0" smtClean="0">
                <a:cs typeface="Courier New" panose="02070309020205020404" pitchFamily="49" charset="0"/>
              </a:rPr>
              <a:t>,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 is printing out as a second new 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2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About Whitespace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Whitespace is any “blank” character, that represents space between other characters</a:t>
            </a:r>
          </a:p>
          <a:p>
            <a:r>
              <a:rPr lang="en-US" dirty="0" smtClean="0"/>
              <a:t>For example: tabs, newlines, and spaces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"\t"  "\n"    " 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smtClean="0"/>
              <a:t>When we read in a file, we can get whitespace</a:t>
            </a:r>
          </a:p>
          <a:p>
            <a:pPr lvl="1"/>
            <a:r>
              <a:rPr lang="en-US" sz="3200" smtClean="0"/>
              <a:t>Sometimes, we don’t want to keep it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09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881874" cy="4156799"/>
          </a:xfrm>
        </p:spPr>
        <p:txBody>
          <a:bodyPr/>
          <a:lstStyle/>
          <a:p>
            <a:r>
              <a:rPr lang="en-US" dirty="0" smtClean="0"/>
              <a:t>To remove all whitespace from the </a:t>
            </a:r>
            <a:r>
              <a:rPr lang="en-US" u="sng" dirty="0" smtClean="0"/>
              <a:t>start and end</a:t>
            </a:r>
            <a:r>
              <a:rPr lang="en-US" dirty="0" smtClean="0"/>
              <a:t> of a string, we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6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906258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18" name="Rectangle 17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" y="1969364"/>
            <a:ext cx="8796530" cy="4156799"/>
          </a:xfrm>
        </p:spPr>
        <p:txBody>
          <a:bodyPr/>
          <a:lstStyle/>
          <a:p>
            <a:r>
              <a:rPr lang="en-US" dirty="0"/>
              <a:t>To remove all whitespace from the </a:t>
            </a:r>
            <a:r>
              <a:rPr lang="en-US" u="sng" dirty="0"/>
              <a:t>start and end</a:t>
            </a:r>
            <a:r>
              <a:rPr lang="en-US" dirty="0"/>
              <a:t> of a string, we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22" name="Rectangle 21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03618" y="4225002"/>
            <a:ext cx="407337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strip() </a:t>
            </a:r>
            <a:r>
              <a:rPr lang="en-US" sz="2400" dirty="0" smtClean="0">
                <a:cs typeface="Courier New" panose="02070309020205020404" pitchFamily="49" charset="0"/>
              </a:rPr>
              <a:t>does </a:t>
            </a:r>
            <a:r>
              <a:rPr lang="en-US" sz="2400" u="sng" dirty="0" smtClean="0"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cs typeface="Courier New" panose="02070309020205020404" pitchFamily="49" charset="0"/>
              </a:rPr>
              <a:t> remove “interior” spacing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flipH="1">
            <a:off x="6183496" y="5055999"/>
            <a:ext cx="1034501" cy="1034501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82"/>
          <p:cNvGrpSpPr>
            <a:grpSpLocks/>
          </p:cNvGrpSpPr>
          <p:nvPr/>
        </p:nvGrpSpPr>
        <p:grpSpPr bwMode="auto">
          <a:xfrm>
            <a:off x="6876288" y="3645407"/>
            <a:ext cx="1810512" cy="1407263"/>
            <a:chOff x="7696108" y="4572000"/>
            <a:chExt cx="500747" cy="91440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7777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60557" cy="4517689"/>
          </a:xfrm>
        </p:spPr>
        <p:txBody>
          <a:bodyPr/>
          <a:lstStyle/>
          <a:p>
            <a:r>
              <a:rPr lang="en-US" dirty="0" smtClean="0"/>
              <a:t>HW 5 out on Blackboard</a:t>
            </a:r>
          </a:p>
          <a:p>
            <a:pPr lvl="1"/>
            <a:r>
              <a:rPr lang="en-US" dirty="0" smtClean="0"/>
              <a:t>Due Friday, April 7th @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Project 2 comes out Saturday</a:t>
            </a:r>
          </a:p>
          <a:p>
            <a:pPr lvl="1"/>
            <a:r>
              <a:rPr lang="en-US" dirty="0" smtClean="0"/>
              <a:t>Uses 3D lists and file I/O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dirty="0" smtClean="0"/>
              <a:t>Friday, May 19th from 6 to 8 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“Misbehaving”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times when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 </a:t>
            </a:r>
            <a:r>
              <a:rPr lang="en-US" dirty="0"/>
              <a:t>doesn’t </a:t>
            </a:r>
            <a:r>
              <a:rPr lang="en-US" dirty="0" smtClean="0"/>
              <a:t>output </a:t>
            </a:r>
            <a:r>
              <a:rPr lang="en-US" dirty="0"/>
              <a:t>exactly what we </a:t>
            </a:r>
            <a:r>
              <a:rPr lang="en-US" dirty="0" smtClean="0"/>
              <a:t>want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 feet, 4 inches")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 feet, 4 inches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^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EOL while scanning string literal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0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Python has special keywords…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It also has special characters</a:t>
            </a:r>
          </a:p>
          <a:p>
            <a:pPr lvl="1"/>
            <a:r>
              <a:rPr lang="en-US" dirty="0" smtClean="0"/>
              <a:t>Single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), double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/>
              <a:t>),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62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Backslash: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backslash character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is used to “</a:t>
            </a:r>
            <a:r>
              <a:rPr lang="en-US" b="1" i="1" dirty="0" smtClean="0"/>
              <a:t>escape</a:t>
            </a:r>
            <a:r>
              <a:rPr lang="en-US" dirty="0" smtClean="0"/>
              <a:t>” a special character in Python</a:t>
            </a:r>
          </a:p>
          <a:p>
            <a:pPr lvl="1"/>
            <a:r>
              <a:rPr lang="en-US" sz="3200" dirty="0" smtClean="0"/>
              <a:t>Tells Python not to treat it as special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backslash character goes </a:t>
            </a:r>
            <a:r>
              <a:rPr lang="en-US" u="sng" dirty="0" smtClean="0"/>
              <a:t>in front</a:t>
            </a:r>
            <a:r>
              <a:rPr lang="en-US" dirty="0" smtClean="0"/>
              <a:t> of the character we want to “escape”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5'4"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38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6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18637</TotalTime>
  <Words>2182</Words>
  <Application>Microsoft Office PowerPoint</Application>
  <PresentationFormat>On-screen Show (4:3)</PresentationFormat>
  <Paragraphs>506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16 – File I/O</vt:lpstr>
      <vt:lpstr>Last Class We Covered</vt:lpstr>
      <vt:lpstr>Any Questions from Last Time?</vt:lpstr>
      <vt:lpstr>Today’s Objectives</vt:lpstr>
      <vt:lpstr>Escape Sequences</vt:lpstr>
      <vt:lpstr>“Misbehaving” print() Function</vt:lpstr>
      <vt:lpstr>Special Characters</vt:lpstr>
      <vt:lpstr>Backslash: Escape Sequences</vt:lpstr>
      <vt:lpstr>Using Escape Sequences</vt:lpstr>
      <vt:lpstr>Using Escape Sequences</vt:lpstr>
      <vt:lpstr>Common Escape Sequences</vt:lpstr>
      <vt:lpstr>Escape Sequences Example</vt:lpstr>
      <vt:lpstr>How Python Handles Escape Sequences</vt:lpstr>
      <vt:lpstr>String Splitting</vt:lpstr>
      <vt:lpstr>String Splitting</vt:lpstr>
      <vt:lpstr>Splitting by Whitespace</vt:lpstr>
      <vt:lpstr>Splitting by Specific Character</vt:lpstr>
      <vt:lpstr>Splitting by Specific Character</vt:lpstr>
      <vt:lpstr>Practice: Splitting</vt:lpstr>
      <vt:lpstr>Practice: Splitting</vt:lpstr>
      <vt:lpstr>Looping over Split Strings</vt:lpstr>
      <vt:lpstr>Example: Looping over Split Strings</vt:lpstr>
      <vt:lpstr>File Input and Output</vt:lpstr>
      <vt:lpstr>Why Use Files?</vt:lpstr>
      <vt:lpstr>What is File I/O?</vt:lpstr>
      <vt:lpstr>File I/O Example: Word Processor</vt:lpstr>
      <vt:lpstr>PowerPoint Presentation</vt:lpstr>
      <vt:lpstr>File I/O Example: Word Processor</vt:lpstr>
      <vt:lpstr>PowerPoint Presentation</vt:lpstr>
      <vt:lpstr>File Processing</vt:lpstr>
      <vt:lpstr>Opening a File</vt:lpstr>
      <vt:lpstr>Syntax for open() Function</vt:lpstr>
      <vt:lpstr>Syntax for open() Function</vt:lpstr>
      <vt:lpstr>Examples of Using open()</vt:lpstr>
      <vt:lpstr>Reading in a File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for Loops to Read in Files</vt:lpstr>
      <vt:lpstr>A Better Way to Read One Line at a Time</vt:lpstr>
      <vt:lpstr>A Better Way to Read One Line at a Time</vt:lpstr>
      <vt:lpstr>More About Whitespace</vt:lpstr>
      <vt:lpstr>Whitespace</vt:lpstr>
      <vt:lpstr>Removing Whitespace</vt:lpstr>
      <vt:lpstr>Removing Whitespace</vt:lpstr>
      <vt:lpstr>Removing Whitespace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236</cp:revision>
  <dcterms:created xsi:type="dcterms:W3CDTF">2014-05-05T14:25:42Z</dcterms:created>
  <dcterms:modified xsi:type="dcterms:W3CDTF">2017-04-25T03:12:43Z</dcterms:modified>
</cp:coreProperties>
</file>